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90" r:id="rId5"/>
    <p:sldId id="288" r:id="rId6"/>
    <p:sldId id="289" r:id="rId7"/>
    <p:sldId id="256" r:id="rId8"/>
    <p:sldId id="283" r:id="rId9"/>
    <p:sldId id="291" r:id="rId10"/>
    <p:sldId id="292" r:id="rId11"/>
    <p:sldId id="293" r:id="rId12"/>
    <p:sldId id="294" r:id="rId13"/>
    <p:sldId id="295" r:id="rId14"/>
    <p:sldId id="296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7512" userDrawn="1">
          <p15:clr>
            <a:srgbClr val="A4A3A4"/>
          </p15:clr>
        </p15:guide>
        <p15:guide id="4" pos="144" userDrawn="1">
          <p15:clr>
            <a:srgbClr val="A4A3A4"/>
          </p15:clr>
        </p15:guide>
        <p15:guide id="5" orient="horz" pos="624" userDrawn="1">
          <p15:clr>
            <a:srgbClr val="A4A3A4"/>
          </p15:clr>
        </p15:guide>
        <p15:guide id="6" orient="horz" pos="40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2" autoAdjust="0"/>
  </p:normalViewPr>
  <p:slideViewPr>
    <p:cSldViewPr snapToGrid="0" showGuides="1">
      <p:cViewPr varScale="1">
        <p:scale>
          <a:sx n="109" d="100"/>
          <a:sy n="109" d="100"/>
        </p:scale>
        <p:origin x="108" y="174"/>
      </p:cViewPr>
      <p:guideLst>
        <p:guide orient="horz" pos="2328"/>
        <p:guide pos="3864"/>
        <p:guide pos="7512"/>
        <p:guide pos="144"/>
        <p:guide orient="horz" pos="624"/>
        <p:guide orient="horz" pos="40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65D3EB-CBDD-4100-83B7-3BFE0A8F41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B4595-A79D-4567-9FE1-DCF31A42B3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C0719-993D-42E1-80ED-8F01056F36C2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E452F-E862-4273-987C-980229E53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EE394C-9AD7-48EA-AB0F-18032A3E09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421AD-3AC0-48CB-8727-BB447FD226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59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3BC9C-6C58-464F-B94E-FD73C5FB016E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0DC36-8EFA-4378-9855-E019C55AC4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5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47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527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31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0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40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95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7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87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3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DC36-8EFA-4378-9855-E019C55AC47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F864C-44C4-4000-952D-01F31BFB3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92E06-C914-467E-9D4F-BD763EDA2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EFBAF-82E9-49AD-B2CF-7D154E02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006A-94B1-44F7-972D-56767EDE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7BFAB-D84B-45E1-A0BD-2516AC14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07FBE-061D-452C-A8A6-213063CF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A3535-1708-499D-B5D2-7D8F9FD18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06063-A112-49AB-80C8-504D99ECD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4C8D5-F898-4318-A76D-1FBD8732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6EC76-E8E8-4FFA-B671-7FA2F3EF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8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2CABF-E3C1-431A-A69C-D4881CC4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84226-69DA-4211-B2C8-C29FD05A4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F82DB-B518-40FD-8A66-44B874C0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1CCEE-725F-4745-837B-87EFB70E7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1522A-E0E6-406B-BF30-A7C7A5729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4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9BDC-6F21-4EF5-A8DD-E35E27EA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8D5F-2AB6-42D3-A54E-AB3E60325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AB07F-D5F7-402A-AE4E-027BF1CA9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08EDC-3863-43B9-93C7-37465DC7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7D452-958D-4159-A9A4-16DD2968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654B6-1460-48B9-AC7E-592F68BA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C848-926A-4FD3-A311-A100A266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ECD90-B4F0-4DFB-BB3D-F23102078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A6C3A-033E-474B-AB97-D8291A04E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2B928-3A23-4FCA-AD1F-E45A467B5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DC8376-6FC6-4A11-B0DB-9A148E9C00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80206F-8846-425C-A56E-16FFBA442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45E89F-12CF-4561-A5F2-1E05783A3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B4DFE4-927C-43B1-A061-5CB97FFB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5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0E367-8DA0-4655-BCBC-F4280D86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EF9592-AA3C-4CF8-A5DB-4D010195A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2C9377-F93E-4515-852A-26470775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D076D-476B-42BA-8795-14FE6C1E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55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A599B4-6AB2-4190-82B5-7667EE1E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8FBFB3-AD86-4E39-B8AE-B4EC1452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4AF55-C114-4B60-9A20-56B00A11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0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83DA1-5CB8-405D-9613-8A9B7BC56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2BB15-A24D-42E9-9CAE-BB8272263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0849D-D3C3-462A-9751-4EAB0B914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0DD20-7A20-4574-98A4-427795876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0ED2B-71C4-421A-9DB0-676E00C10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4572A-ADFC-4C53-BCA2-42BDF693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9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F5C67-EEEC-4AB0-9653-0F80D6B10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D50D6D-5277-4324-AF23-5FAF007834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75657-2BF9-4761-96B6-50EE3CFC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C3F7B-A4C8-4F9D-8165-BC5186EA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96EA5-2FA2-464D-982F-C53E642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1B398-191B-4AB1-86ED-00D0046E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01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7B869-BFB2-4C20-8AB1-46704BB3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F007DB-4F12-4428-9C48-5120DF070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FA8DA-0E31-4CA6-BBFC-2467AAD1D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974BD-9845-459A-9AAA-12731E250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71B0A-FDFB-4B2C-A9EC-2334C590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40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0B5D73-1652-4A8E-B5A3-101523D72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B7FB99-7425-444D-B602-01B672BCE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EA9C5-552A-48A1-AB54-ED54209B3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3AAA3-4155-48FB-8F00-16DBE0C9C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94EAE-CB3C-4DEF-A66D-583C7AAC9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80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3445CA-54C1-4DDE-A216-DD2414E3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6395A-6879-4E93-B24E-067F88AC1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0FF5B-A6A6-4F0F-AA5D-3F0F69A4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1498-92C7-4E4B-8045-C9195F453964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8FAA-76CC-42EF-8BE0-466A41BBA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9FF02-6890-4E10-B958-1097AD32C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78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3">
              <a:lumMod val="75000"/>
            </a:schemeClr>
          </a:fgClr>
          <a:bgClr>
            <a:schemeClr val="accent3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>
            <a:extLst>
              <a:ext uri="{FF2B5EF4-FFF2-40B4-BE49-F238E27FC236}">
                <a16:creationId xmlns:a16="http://schemas.microsoft.com/office/drawing/2014/main" id="{1C59176D-59A8-4C02-B448-EE01232F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8888" y="1784454"/>
            <a:ext cx="2607364" cy="2607364"/>
          </a:xfrm>
          <a:prstGeom prst="diamond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A50B1817-3C7F-41BC-8557-7A00C928E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1827" y="1317393"/>
            <a:ext cx="3541486" cy="3541486"/>
          </a:xfrm>
          <a:prstGeom prst="diamon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1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FD915-1ACC-77A7-40B4-953A2E8C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7E916-16CC-BB7B-CB03-8D1F9EC15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B813D2-588B-6597-172C-46C30369B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205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AE81-5123-3E21-B211-4448E186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BBE10-07B3-0426-47D0-8B201A70E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5F884-9263-16E9-CEA5-3B0631777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9" y="412409"/>
            <a:ext cx="10932861" cy="571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68944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3">
              <a:lumMod val="75000"/>
            </a:schemeClr>
          </a:fgClr>
          <a:bgClr>
            <a:schemeClr val="accent3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00AEF-1595-4419-801B-6E36A33BB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21960"/>
            <a:ext cx="9144000" cy="2215991"/>
          </a:xfrm>
        </p:spPr>
        <p:txBody>
          <a:bodyPr lIns="0" tIns="0" rIns="0" bIns="0" anchor="t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What is</a:t>
            </a:r>
            <a:br>
              <a:rPr lang="en-US" sz="8000" b="1" dirty="0">
                <a:solidFill>
                  <a:schemeClr val="bg1"/>
                </a:solidFill>
              </a:rPr>
            </a:br>
            <a:r>
              <a:rPr lang="en-US" sz="8000" b="1" dirty="0">
                <a:solidFill>
                  <a:schemeClr val="bg1"/>
                </a:solidFill>
              </a:rPr>
              <a:t>Church Discipline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1C59176D-59A8-4C02-B448-EE01232F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95603" y="613798"/>
            <a:ext cx="2607364" cy="2607364"/>
          </a:xfrm>
          <a:prstGeom prst="diamond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A50B1817-3C7F-41BC-8557-7A00C928E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8542" y="84433"/>
            <a:ext cx="3541486" cy="3541486"/>
          </a:xfrm>
          <a:prstGeom prst="diamon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3CD6E8-129E-5F63-9169-D3E1C0BF7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460789"/>
            <a:ext cx="9900762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9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489603"/>
            <a:ext cx="11734800" cy="9417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This Study We Will Consider:</a:t>
            </a:r>
            <a:b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1216432" y="1419320"/>
            <a:ext cx="9759136" cy="452431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The New Testament Authority For Discipline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The Purpose For Church Discipline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Conduct Deserving Church Discipline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How The Final Act of Church Discipline Should Be Administered</a:t>
            </a:r>
          </a:p>
        </p:txBody>
      </p:sp>
    </p:spTree>
    <p:extLst>
      <p:ext uri="{BB962C8B-B14F-4D97-AF65-F5344CB8AC3E}">
        <p14:creationId xmlns:p14="http://schemas.microsoft.com/office/powerpoint/2010/main" val="727364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249567"/>
            <a:ext cx="1173480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TESTAMENT AUTHORITY FOR CHURCH DISCIPLINE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1216432" y="1753428"/>
            <a:ext cx="9759136" cy="43704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Matthew 18:15-17 – Brother wrongs Brother and Will Not Repent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Romans 16:17 – Those who cause division are to be marked &amp; avoided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Corinthians Chapter 5- “as does not exist even among the Gentiles..”</a:t>
            </a:r>
          </a:p>
        </p:txBody>
      </p:sp>
    </p:spTree>
    <p:extLst>
      <p:ext uri="{BB962C8B-B14F-4D97-AF65-F5344CB8AC3E}">
        <p14:creationId xmlns:p14="http://schemas.microsoft.com/office/powerpoint/2010/main" val="1450488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249567"/>
            <a:ext cx="1173480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TESTAMENT AUTHORITY FOR CHURCH DISCIPLINE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888023" y="1579162"/>
            <a:ext cx="10726615" cy="464742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“taken away from among you” (v. 2)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“delivered unto Satan” (v.5)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“put away” (v. 13)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Corinthians 5:9-11 “not even to eat with such a person.”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2 Thessalonians 3:6 – A COMMAND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Titus 3:10 - “factious man,” or “heretic” is divisive</a:t>
            </a:r>
          </a:p>
        </p:txBody>
      </p:sp>
    </p:spTree>
    <p:extLst>
      <p:ext uri="{BB962C8B-B14F-4D97-AF65-F5344CB8AC3E}">
        <p14:creationId xmlns:p14="http://schemas.microsoft.com/office/powerpoint/2010/main" val="25902205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6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charRg st="6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charRg st="6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charRg st="64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83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>
                                            <p:txEl>
                                              <p:charRg st="83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charRg st="83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>
                                            <p:txEl>
                                              <p:charRg st="83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142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>
                                            <p:txEl>
                                              <p:charRg st="142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>
                                            <p:txEl>
                                              <p:charRg st="142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>
                                            <p:txEl>
                                              <p:charRg st="142" end="1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174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charRg st="174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charRg st="174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>
                                            <p:txEl>
                                              <p:charRg st="174" end="2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249567"/>
            <a:ext cx="117348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PURPOSE OF CHURCH DISCIPLINE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1216432" y="914364"/>
            <a:ext cx="9759136" cy="550920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Not an act of REVENGE!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Never exercised in a haughty of a spiteful manner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Both corrective and protective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Corinthians 5:5 “that the spirit might be saved”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Matthew 18:15 – “gain” the wayward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2 Thessalonians 3:14 “ashamed”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Galatians 6:1 – “restored”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Corinthians 5:6 “a little leaven…”</a:t>
            </a:r>
          </a:p>
        </p:txBody>
      </p:sp>
    </p:spTree>
    <p:extLst>
      <p:ext uri="{BB962C8B-B14F-4D97-AF65-F5344CB8AC3E}">
        <p14:creationId xmlns:p14="http://schemas.microsoft.com/office/powerpoint/2010/main" val="217501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249567"/>
            <a:ext cx="117348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PURPOSE OF CHURCH DISCIPLINE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1216432" y="914364"/>
            <a:ext cx="9759136" cy="56938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Romans 16:17,18 “those who cause divisions and offenses, contrary to the doctrine which you learned, and avoid them”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Timothy 1:19,20 “delivered to Satan…”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2 Timothy 2:16-18 “have strayed concerning the truth”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Timothy 5:14 “give no opportunity to the adversary to speak reproachfully.”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Timothy 6:1 “ “the name of God and the doctrine be not blasphemed” 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2 Peter 2:2 “way of truth be not evil spoken of” </a:t>
            </a:r>
          </a:p>
        </p:txBody>
      </p:sp>
    </p:spTree>
    <p:extLst>
      <p:ext uri="{BB962C8B-B14F-4D97-AF65-F5344CB8AC3E}">
        <p14:creationId xmlns:p14="http://schemas.microsoft.com/office/powerpoint/2010/main" val="11067442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249567"/>
            <a:ext cx="117348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CONDUCT DESERVING OF DISCIPLINE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764930" y="1195718"/>
            <a:ext cx="10506808" cy="504753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Matthew 18:15-17 – One who has sinned against another but refuses to repent must be withdrawn from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Romans 16:17 – Those who cause occasions of stumbling, or division; Titus 3:10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Practitioners of fornication, covetousness, extortion, idolatry, drunkenness, and such like- 1 Corinthians 5:9-13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Advocates of soul-threatening doctrines must not continue in fellowship – 1 Timothy 1:19,20; 2 Timothy 2:16-18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Those who walk disorderly – 2 Thessalonians 3:6</a:t>
            </a:r>
          </a:p>
        </p:txBody>
      </p:sp>
    </p:spTree>
    <p:extLst>
      <p:ext uri="{BB962C8B-B14F-4D97-AF65-F5344CB8AC3E}">
        <p14:creationId xmlns:p14="http://schemas.microsoft.com/office/powerpoint/2010/main" val="3039249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dirty="0"/>
              <a:t>Project analysis slide 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249567"/>
            <a:ext cx="11734800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SHOULD FINAL ACT BE ADMINISTERED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CF613A-FCF5-4CC5-AA46-DABB088D7230}"/>
              </a:ext>
            </a:extLst>
          </p:cNvPr>
          <p:cNvSpPr/>
          <p:nvPr/>
        </p:nvSpPr>
        <p:spPr>
          <a:xfrm>
            <a:off x="764930" y="1195718"/>
            <a:ext cx="10506808" cy="492442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5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If qualified men are serving as elders, they would lead.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5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However, it is NOT an “Elder act” – Entire church involved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5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1 Corinthians 5:4 “when you are gathered together”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5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Loving Discipline as much a trait of the New Testament church as correct worship, organization, etc.</a:t>
            </a:r>
          </a:p>
          <a:p>
            <a:pPr marL="171450" indent="-171450">
              <a:spcBef>
                <a:spcPts val="1200"/>
              </a:spcBef>
              <a:buClr>
                <a:schemeClr val="tx2"/>
              </a:buClr>
              <a:buFont typeface="Segoe UI Light" panose="020B0502040204020203" pitchFamily="34" charset="0"/>
              <a:buChar char="›"/>
            </a:pPr>
            <a:r>
              <a:rPr lang="en-US" sz="35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“Can a church that utterly refuses to practice church discipline be a true New Testament church?”</a:t>
            </a:r>
          </a:p>
        </p:txBody>
      </p:sp>
    </p:spTree>
    <p:extLst>
      <p:ext uri="{BB962C8B-B14F-4D97-AF65-F5344CB8AC3E}">
        <p14:creationId xmlns:p14="http://schemas.microsoft.com/office/powerpoint/2010/main" val="34130670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3">
              <a:lumMod val="75000"/>
            </a:schemeClr>
          </a:fgClr>
          <a:bgClr>
            <a:schemeClr val="accent3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2A21665-C64F-4BDA-B2DE-442D70605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25258" y="1544068"/>
            <a:ext cx="3541486" cy="3769865"/>
            <a:chOff x="4325258" y="1229517"/>
            <a:chExt cx="3541486" cy="3769865"/>
          </a:xfrm>
        </p:grpSpPr>
        <p:sp>
          <p:nvSpPr>
            <p:cNvPr id="12" name="Diamond 11">
              <a:extLst>
                <a:ext uri="{FF2B5EF4-FFF2-40B4-BE49-F238E27FC236}">
                  <a16:creationId xmlns:a16="http://schemas.microsoft.com/office/drawing/2014/main" id="{7DC8B409-5FAC-4539-B25A-26BE925A48AF}"/>
                </a:ext>
              </a:extLst>
            </p:cNvPr>
            <p:cNvSpPr/>
            <p:nvPr/>
          </p:nvSpPr>
          <p:spPr>
            <a:xfrm>
              <a:off x="4792319" y="2392018"/>
              <a:ext cx="2607364" cy="2607364"/>
            </a:xfrm>
            <a:prstGeom prst="diamond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91498E2F-539C-46D3-AF7C-BB1DAE76B114}"/>
                </a:ext>
              </a:extLst>
            </p:cNvPr>
            <p:cNvSpPr/>
            <p:nvPr/>
          </p:nvSpPr>
          <p:spPr>
            <a:xfrm>
              <a:off x="4325258" y="1229517"/>
              <a:ext cx="3541486" cy="3541486"/>
            </a:xfrm>
            <a:prstGeom prst="diamond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23038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3">
      <a:dk1>
        <a:srgbClr val="000000"/>
      </a:dk1>
      <a:lt1>
        <a:sysClr val="window" lastClr="FFFFFF"/>
      </a:lt1>
      <a:dk2>
        <a:srgbClr val="585858"/>
      </a:dk2>
      <a:lt2>
        <a:srgbClr val="E3E3E3"/>
      </a:lt2>
      <a:accent1>
        <a:srgbClr val="E20613"/>
      </a:accent1>
      <a:accent2>
        <a:srgbClr val="A9C038"/>
      </a:accent2>
      <a:accent3>
        <a:srgbClr val="11AEC7"/>
      </a:accent3>
      <a:accent4>
        <a:srgbClr val="F59F26"/>
      </a:accent4>
      <a:accent5>
        <a:srgbClr val="0062A9"/>
      </a:accent5>
      <a:accent6>
        <a:srgbClr val="EB6047"/>
      </a:accent6>
      <a:hlink>
        <a:srgbClr val="8ED9F6"/>
      </a:hlink>
      <a:folHlink>
        <a:srgbClr val="C0000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455520_Project analysis, from 24Slides_SL_V1.potx" id="{55E7247F-78B2-40DB-9AFE-D4DD42FA8F09}" vid="{22E2FD65-A32D-4798-AF43-CE42F250BD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D05317-60D6-4B3A-8545-888496D1A8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609EDA-869E-4BE5-AE5D-B898C584B6F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1A00BBF-EEBB-4E18-B8CB-F926EAAC48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analysis, from 24Slides</Template>
  <TotalTime>783</TotalTime>
  <Words>498</Words>
  <Application>Microsoft Office PowerPoint</Application>
  <PresentationFormat>Widescreen</PresentationFormat>
  <Paragraphs>62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Segoe UI Light</vt:lpstr>
      <vt:lpstr>Office Theme</vt:lpstr>
      <vt:lpstr>PowerPoint Presentation</vt:lpstr>
      <vt:lpstr>PowerPoint Presentation</vt:lpstr>
      <vt:lpstr>PowerPoint Presentation</vt:lpstr>
      <vt:lpstr>What is Church Discipline</vt:lpstr>
      <vt:lpstr>Project analysis slide 8</vt:lpstr>
      <vt:lpstr>Project analysis slide 8</vt:lpstr>
      <vt:lpstr>Project analysis slide 8</vt:lpstr>
      <vt:lpstr>Project analysis slide 8</vt:lpstr>
      <vt:lpstr>Project analysis slide 8</vt:lpstr>
      <vt:lpstr>Project analysis slide 8</vt:lpstr>
      <vt:lpstr>Project analysis slide 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Discipline Presentation</dc:title>
  <dc:creator>Gailen Evans</dc:creator>
  <cp:lastModifiedBy>Gailen Evans</cp:lastModifiedBy>
  <cp:revision>11</cp:revision>
  <dcterms:created xsi:type="dcterms:W3CDTF">2023-05-25T18:40:20Z</dcterms:created>
  <dcterms:modified xsi:type="dcterms:W3CDTF">2023-05-26T23:50:21Z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